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AADB"/>
    <a:srgbClr val="6CB3DE"/>
    <a:srgbClr val="C49500"/>
    <a:srgbClr val="0B8378"/>
    <a:srgbClr val="13EBD6"/>
    <a:srgbClr val="31762E"/>
    <a:srgbClr val="4C7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4" autoAdjust="0"/>
    <p:restoredTop sz="94660"/>
  </p:normalViewPr>
  <p:slideViewPr>
    <p:cSldViewPr snapToGrid="0">
      <p:cViewPr>
        <p:scale>
          <a:sx n="96" d="100"/>
          <a:sy n="96" d="100"/>
        </p:scale>
        <p:origin x="336" y="-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98249-D6AC-4F37-A302-A4EDF917F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428634-B23A-4CBA-9A2B-7E1F0B769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5B4FE-1C65-4550-A76E-F5644BE2F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64709-6BAF-492C-A6CD-E9FFC7E6DFB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842AD-4E28-440D-9D84-E441BA83F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AC078-3195-4ABA-9005-0D1D4B9AE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5B5B-A41C-471F-8DF3-09303D0C7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10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F648C-975D-4E12-95EE-B0133730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D30847-A20D-4939-A554-77396670A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50204-3AB5-4E2A-9F26-E0A8280D1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64709-6BAF-492C-A6CD-E9FFC7E6DFB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134B1-4063-4112-BF32-96DF318DA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58D51-B4D9-4513-8AAA-B13ED4881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5B5B-A41C-471F-8DF3-09303D0C7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96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05AAC8-C4EB-401A-9A5A-DD10FC7300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0FFD2C-20EF-437A-BC4D-386C1225D4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B15FE-9816-4A92-91BF-7673FB400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64709-6BAF-492C-A6CD-E9FFC7E6DFB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DFC3C-7A51-47FB-9624-0BB6F3139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91301-A6AE-4BB2-85BE-652AC46C4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5B5B-A41C-471F-8DF3-09303D0C7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53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0686D-D161-40EB-AB59-FECD4E62F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85EAB-421C-42E0-A5FE-5F11DE728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A8E8F-60B5-4B7F-88D3-8B59040BF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64709-6BAF-492C-A6CD-E9FFC7E6DFB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9FA78-F9C8-46EB-A1F7-E528BC7CC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DE638-7872-4151-9D77-7D47AB9D0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5B5B-A41C-471F-8DF3-09303D0C7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10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4456B-4E57-4EB5-902D-E8634D54D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7A1C3-061B-4FE4-98B2-95EC8A24E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7C218-13A6-4952-B1E8-558253E11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64709-6BAF-492C-A6CD-E9FFC7E6DFB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39B47-D173-45EF-8CA7-A59909FC6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BB78C-AE11-4D1A-8231-397F867E7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5B5B-A41C-471F-8DF3-09303D0C7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6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CB64B-0B4C-4B28-BB49-F81723771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1F331-512D-436A-BB32-8D6A52D1F1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EC043B-0112-45E8-9CEE-0F0CE2DFCF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9D2B9F-F586-4149-9904-9BCCA4C8A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64709-6BAF-492C-A6CD-E9FFC7E6DFB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98A8C-9859-41D2-A425-BD537A14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70D61D-C74D-4D55-817D-9D9408F4B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5B5B-A41C-471F-8DF3-09303D0C7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36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D9238-567A-44E8-AA73-7C0FB0C77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C211C8-7AC6-4CC7-B241-1D944A2F0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CFB361-16E2-4C2A-98C7-48DD026B3F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B580F9-2A5C-4938-A878-8C710F1567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7B6AF0-C50A-46BD-9F78-2B5BFDB3E0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DC3606-E52D-401A-815B-29468DB0C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64709-6BAF-492C-A6CD-E9FFC7E6DFB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712CCC-B283-4D11-BDF9-6A51E5B36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78C746-E577-4C8E-9580-53B37F686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5B5B-A41C-471F-8DF3-09303D0C7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52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8B559-D732-4B12-8680-960B297BA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B9FF08-7775-4401-8A44-500B8CC59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64709-6BAF-492C-A6CD-E9FFC7E6DFB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BB8B3E-6ADA-4007-8A54-72E7D9500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4A6219-C8D1-4846-94CE-732338A3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5B5B-A41C-471F-8DF3-09303D0C7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73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69AC26-340D-40CB-BDDC-1D72B97B6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64709-6BAF-492C-A6CD-E9FFC7E6DFB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650635-EC4A-48D7-98B3-F5A03FB06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269FC-C5B9-4387-A6B3-4ED91DA18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5B5B-A41C-471F-8DF3-09303D0C7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22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EAE3E-F15E-4B9F-8CFE-C43AFB92B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DF624-7BAB-411E-BFE0-FBDEE4942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99FFA1-B0C8-4AAD-9593-EFC1CF21C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DC4859-F5AC-43A4-888A-E390D372D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64709-6BAF-492C-A6CD-E9FFC7E6DFB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FB756D-6F20-473F-B73E-2955B7FC7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6973D8-6F9E-4FC0-BB10-128CB038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5B5B-A41C-471F-8DF3-09303D0C7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37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F68A7-2BCB-4DCA-B86B-E9D184890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C96954-29F5-4293-959B-39EEA48A87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2F24EB-4A44-48F8-ADC4-52FF3B316E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F60B4-F6A0-4F06-BC45-FFA4A6218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64709-6BAF-492C-A6CD-E9FFC7E6DFB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2D6DE1-1E10-456C-94CC-DAD21F685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BF26ED-26FC-4A2C-B73D-576CE18C7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5B5B-A41C-471F-8DF3-09303D0C7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85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86AC91-7E1C-4925-A53D-ED340B1EC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5990C-FAA3-49EF-B99F-41C9FBB3A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B1F8A-0A3E-42B5-BD76-83758FBE26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64709-6BAF-492C-A6CD-E9FFC7E6DFB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22554-AC92-4CC2-9E87-827AC548ED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03BC8-09E9-4F55-88C1-1CC631F9E5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05B5B-A41C-471F-8DF3-09303D0C7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9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g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A7F5FDF-5007-4B9E-A3CB-8BE3E7732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583"/>
            <a:ext cx="12192000" cy="5796834"/>
          </a:xfrm>
          <a:prstGeom prst="rect">
            <a:avLst/>
          </a:prstGeom>
        </p:spPr>
      </p:pic>
      <p:pic>
        <p:nvPicPr>
          <p:cNvPr id="21" name="Picture 20" descr="A hand holding a green plant&#10;&#10;Description automatically generated with low confidence">
            <a:extLst>
              <a:ext uri="{FF2B5EF4-FFF2-40B4-BE49-F238E27FC236}">
                <a16:creationId xmlns:a16="http://schemas.microsoft.com/office/drawing/2014/main" id="{91AEFBE3-627C-4B61-B915-F89395922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5950"/>
            <a:ext cx="12192000" cy="4546239"/>
          </a:xfrm>
          <a:prstGeom prst="rect">
            <a:avLst/>
          </a:prstGeom>
        </p:spPr>
      </p:pic>
      <p:pic>
        <p:nvPicPr>
          <p:cNvPr id="5" name="Picture 4" descr="A picture containing text, clock, device, meter&#10;&#10;Description automatically generated">
            <a:extLst>
              <a:ext uri="{FF2B5EF4-FFF2-40B4-BE49-F238E27FC236}">
                <a16:creationId xmlns:a16="http://schemas.microsoft.com/office/drawing/2014/main" id="{4FFB5C66-90F2-4359-8636-D86AA45796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522" y="429615"/>
            <a:ext cx="2585022" cy="6867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E08383-E3CB-4028-BC6F-5C843A643D3E}"/>
              </a:ext>
            </a:extLst>
          </p:cNvPr>
          <p:cNvSpPr txBox="1"/>
          <p:nvPr/>
        </p:nvSpPr>
        <p:spPr>
          <a:xfrm>
            <a:off x="1452314" y="2498651"/>
            <a:ext cx="520796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</a:t>
            </a:r>
            <a:r>
              <a:rPr lang="en-US" sz="2800" dirty="0">
                <a:solidFill>
                  <a:srgbClr val="92D050"/>
                </a:solidFill>
              </a:rPr>
              <a:t> Safe </a:t>
            </a:r>
            <a:r>
              <a:rPr lang="en-US" sz="2800" dirty="0">
                <a:solidFill>
                  <a:schemeClr val="bg1"/>
                </a:solidFill>
              </a:rPr>
              <a:t>Future of Indoor Growing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Symbiosis in a Bottle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15D8C7-3BDC-4AC7-A81C-9F52F0510F85}"/>
              </a:ext>
            </a:extLst>
          </p:cNvPr>
          <p:cNvSpPr txBox="1"/>
          <p:nvPr/>
        </p:nvSpPr>
        <p:spPr>
          <a:xfrm>
            <a:off x="7239970" y="5048748"/>
            <a:ext cx="2736518" cy="1200329"/>
          </a:xfrm>
          <a:prstGeom prst="rect">
            <a:avLst/>
          </a:prstGeom>
          <a:solidFill>
            <a:srgbClr val="31762E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Trials showed: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15-25% more cannabinoids</a:t>
            </a:r>
          </a:p>
          <a:p>
            <a:r>
              <a:rPr lang="en-US" dirty="0">
                <a:solidFill>
                  <a:schemeClr val="bg1"/>
                </a:solidFill>
              </a:rPr>
              <a:t>109% more terpenes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F2BAB6-DFE3-44F4-96BB-0413C18127A1}"/>
              </a:ext>
            </a:extLst>
          </p:cNvPr>
          <p:cNvSpPr txBox="1"/>
          <p:nvPr/>
        </p:nvSpPr>
        <p:spPr>
          <a:xfrm>
            <a:off x="4526226" y="5187247"/>
            <a:ext cx="1350306" cy="830997"/>
          </a:xfrm>
          <a:prstGeom prst="rect">
            <a:avLst/>
          </a:prstGeom>
          <a:solidFill>
            <a:srgbClr val="31762E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Higher Yields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Better Quality</a:t>
            </a:r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9CB044A2-6AF8-4953-9183-77FFFF3F13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669" y="346653"/>
            <a:ext cx="1257475" cy="7621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CA2D665-1F43-43A6-B024-DB4D8F2689B4}"/>
              </a:ext>
            </a:extLst>
          </p:cNvPr>
          <p:cNvSpPr txBox="1"/>
          <p:nvPr/>
        </p:nvSpPr>
        <p:spPr>
          <a:xfrm>
            <a:off x="6649645" y="1195050"/>
            <a:ext cx="57740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Science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CD8F48-1417-4133-BB87-EBB2DF591374}"/>
              </a:ext>
            </a:extLst>
          </p:cNvPr>
          <p:cNvSpPr txBox="1"/>
          <p:nvPr/>
        </p:nvSpPr>
        <p:spPr>
          <a:xfrm>
            <a:off x="7951886" y="1195049"/>
            <a:ext cx="867545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Wall of Fame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BB8BD9-B37F-48AA-A865-02C0A61B2933}"/>
              </a:ext>
            </a:extLst>
          </p:cNvPr>
          <p:cNvSpPr txBox="1"/>
          <p:nvPr/>
        </p:nvSpPr>
        <p:spPr>
          <a:xfrm>
            <a:off x="7239970" y="1200274"/>
            <a:ext cx="75052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Contact Us</a:t>
            </a:r>
          </a:p>
        </p:txBody>
      </p:sp>
      <p:pic>
        <p:nvPicPr>
          <p:cNvPr id="17" name="Picture 16" descr="A picture containing person&#10;&#10;Description automatically generated">
            <a:extLst>
              <a:ext uri="{FF2B5EF4-FFF2-40B4-BE49-F238E27FC236}">
                <a16:creationId xmlns:a16="http://schemas.microsoft.com/office/drawing/2014/main" id="{2ACA3092-39CB-4061-8521-BF6AA8E1FB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71406" y="5251610"/>
            <a:ext cx="898563" cy="927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65165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9CB044A2-6AF8-4953-9183-77FFFF3F1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669" y="346653"/>
            <a:ext cx="1257475" cy="762106"/>
          </a:xfrm>
          <a:prstGeom prst="rect">
            <a:avLst/>
          </a:prstGeom>
        </p:spPr>
      </p:pic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394C14A-F0C5-4909-8FB7-64AD3990A2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8" y="234386"/>
            <a:ext cx="12192000" cy="557899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435FBAC-0282-4632-9427-7FA327F30DF3}"/>
              </a:ext>
            </a:extLst>
          </p:cNvPr>
          <p:cNvSpPr/>
          <p:nvPr/>
        </p:nvSpPr>
        <p:spPr>
          <a:xfrm>
            <a:off x="4368801" y="2118167"/>
            <a:ext cx="1259442" cy="12459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icture containing black&#10;&#10;Description automatically generated">
            <a:extLst>
              <a:ext uri="{FF2B5EF4-FFF2-40B4-BE49-F238E27FC236}">
                <a16:creationId xmlns:a16="http://schemas.microsoft.com/office/drawing/2014/main" id="{216FC5DD-EA33-420C-B63E-ED0BB11BB1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962" y="2282612"/>
            <a:ext cx="1259442" cy="9990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2177AF-5196-48CF-850B-EEE360FC0162}"/>
              </a:ext>
            </a:extLst>
          </p:cNvPr>
          <p:cNvSpPr/>
          <p:nvPr/>
        </p:nvSpPr>
        <p:spPr>
          <a:xfrm>
            <a:off x="2135462" y="2118167"/>
            <a:ext cx="1259442" cy="12459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picture containing black&#10;&#10;Description automatically generated">
            <a:extLst>
              <a:ext uri="{FF2B5EF4-FFF2-40B4-BE49-F238E27FC236}">
                <a16:creationId xmlns:a16="http://schemas.microsoft.com/office/drawing/2014/main" id="{FFC291A5-8954-40F2-9ECB-79F8214F83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48" y="2282612"/>
            <a:ext cx="1210270" cy="99902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490D30A-A18F-41FD-94F5-4437C0755F7E}"/>
              </a:ext>
            </a:extLst>
          </p:cNvPr>
          <p:cNvSpPr/>
          <p:nvPr/>
        </p:nvSpPr>
        <p:spPr>
          <a:xfrm>
            <a:off x="8882122" y="2035656"/>
            <a:ext cx="1259442" cy="13925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7C22EE2E-6919-4DD7-ABF4-2C1018E442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115" y="2095329"/>
            <a:ext cx="501260" cy="132765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8B3A2E0-C884-4723-81D5-8FADCF5920AB}"/>
              </a:ext>
            </a:extLst>
          </p:cNvPr>
          <p:cNvSpPr/>
          <p:nvPr/>
        </p:nvSpPr>
        <p:spPr>
          <a:xfrm>
            <a:off x="6602140" y="2036496"/>
            <a:ext cx="1259442" cy="1445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 close-up of a watch&#10;&#10;Description automatically generated with low confidence">
            <a:extLst>
              <a:ext uri="{FF2B5EF4-FFF2-40B4-BE49-F238E27FC236}">
                <a16:creationId xmlns:a16="http://schemas.microsoft.com/office/drawing/2014/main" id="{661E59B9-B64E-42D3-9A49-A8A4940F50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065" y="2035656"/>
            <a:ext cx="660720" cy="139250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3DB58D9-F45A-40F2-8FA4-6B109CD723C0}"/>
              </a:ext>
            </a:extLst>
          </p:cNvPr>
          <p:cNvSpPr txBox="1"/>
          <p:nvPr/>
        </p:nvSpPr>
        <p:spPr>
          <a:xfrm>
            <a:off x="2021173" y="3447211"/>
            <a:ext cx="1580008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1100" b="1" i="1" dirty="0">
                <a:solidFill>
                  <a:srgbClr val="C49500"/>
                </a:solidFill>
              </a:rPr>
              <a:t>Prime Superior Clone</a:t>
            </a:r>
            <a:r>
              <a:rPr lang="en-US" sz="1100" b="1" dirty="0">
                <a:solidFill>
                  <a:srgbClr val="C49500"/>
                </a:solidFill>
              </a:rPr>
              <a:t> 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4A85573-B41D-4D49-B92E-0EE321F47940}"/>
              </a:ext>
            </a:extLst>
          </p:cNvPr>
          <p:cNvSpPr txBox="1"/>
          <p:nvPr/>
        </p:nvSpPr>
        <p:spPr>
          <a:xfrm>
            <a:off x="4368801" y="3447211"/>
            <a:ext cx="1580008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1100" b="1" i="1" dirty="0">
                <a:solidFill>
                  <a:srgbClr val="00B050"/>
                </a:solidFill>
              </a:rPr>
              <a:t>Prime Superior Seed</a:t>
            </a:r>
            <a:r>
              <a:rPr lang="en-US" sz="1100" b="1" dirty="0">
                <a:solidFill>
                  <a:srgbClr val="00B050"/>
                </a:solidFill>
              </a:rPr>
              <a:t>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AC0CCE1-1BB8-4E6B-B6E3-05DC2BE5F981}"/>
              </a:ext>
            </a:extLst>
          </p:cNvPr>
          <p:cNvSpPr txBox="1"/>
          <p:nvPr/>
        </p:nvSpPr>
        <p:spPr>
          <a:xfrm>
            <a:off x="6532187" y="3447211"/>
            <a:ext cx="1580008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1100" b="1" i="1" dirty="0">
                <a:solidFill>
                  <a:srgbClr val="0070C0"/>
                </a:solidFill>
              </a:rPr>
              <a:t>Prime Superior Drench</a:t>
            </a:r>
            <a:r>
              <a:rPr lang="en-US" sz="1100" b="1" dirty="0">
                <a:solidFill>
                  <a:srgbClr val="0070C0"/>
                </a:solidFill>
              </a:rPr>
              <a:t> 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6BABDD1-D622-41CE-9F73-37EE851AF5CF}"/>
              </a:ext>
            </a:extLst>
          </p:cNvPr>
          <p:cNvSpPr txBox="1"/>
          <p:nvPr/>
        </p:nvSpPr>
        <p:spPr>
          <a:xfrm>
            <a:off x="8691042" y="3447211"/>
            <a:ext cx="1950190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1100" b="1" i="1" dirty="0">
                <a:solidFill>
                  <a:srgbClr val="0B8378"/>
                </a:solidFill>
              </a:rPr>
              <a:t>Prime Superior Concentrate</a:t>
            </a:r>
            <a:r>
              <a:rPr lang="en-US" sz="1100" b="1" dirty="0">
                <a:solidFill>
                  <a:srgbClr val="0B8378"/>
                </a:solidFill>
              </a:rPr>
              <a:t> 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76374F-481C-4D59-AD55-AAA5797EA5BD}"/>
              </a:ext>
            </a:extLst>
          </p:cNvPr>
          <p:cNvSpPr txBox="1"/>
          <p:nvPr/>
        </p:nvSpPr>
        <p:spPr>
          <a:xfrm>
            <a:off x="1699203" y="3797077"/>
            <a:ext cx="2131960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 Cloning </a:t>
            </a:r>
          </a:p>
          <a:p>
            <a:pPr algn="ctr"/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World’s first Inoculation Honey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E054287-B98D-4C26-A497-BD9303E8F408}"/>
              </a:ext>
            </a:extLst>
          </p:cNvPr>
          <p:cNvSpPr txBox="1"/>
          <p:nvPr/>
        </p:nvSpPr>
        <p:spPr>
          <a:xfrm>
            <a:off x="4275646" y="3797077"/>
            <a:ext cx="1602074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 Seeds</a:t>
            </a:r>
          </a:p>
          <a:p>
            <a:pPr algn="ctr"/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Seed coating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56E6B7-2528-40C9-BC3E-CCEB163CA9CD}"/>
              </a:ext>
            </a:extLst>
          </p:cNvPr>
          <p:cNvSpPr txBox="1"/>
          <p:nvPr/>
        </p:nvSpPr>
        <p:spPr>
          <a:xfrm>
            <a:off x="6468389" y="3797077"/>
            <a:ext cx="1810871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 all plants, young and old</a:t>
            </a:r>
          </a:p>
          <a:p>
            <a:pPr algn="ctr"/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Versatile spray product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66829DD-9586-4707-8E0C-B5F5C42FD140}"/>
              </a:ext>
            </a:extLst>
          </p:cNvPr>
          <p:cNvSpPr txBox="1"/>
          <p:nvPr/>
        </p:nvSpPr>
        <p:spPr>
          <a:xfrm>
            <a:off x="8691042" y="3797077"/>
            <a:ext cx="1810871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 larger commercial grows</a:t>
            </a:r>
          </a:p>
          <a:p>
            <a:pPr algn="ctr"/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Concentrated liquid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E622972-4655-470E-90AD-81D7A3C6FBE2}"/>
              </a:ext>
            </a:extLst>
          </p:cNvPr>
          <p:cNvSpPr txBox="1"/>
          <p:nvPr/>
        </p:nvSpPr>
        <p:spPr>
          <a:xfrm>
            <a:off x="3068201" y="1310354"/>
            <a:ext cx="6055597" cy="415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We designed the </a:t>
            </a:r>
            <a:r>
              <a:rPr lang="en-US" sz="1050" b="1" i="1" dirty="0">
                <a:solidFill>
                  <a:schemeClr val="bg1">
                    <a:lumMod val="65000"/>
                  </a:schemeClr>
                </a:solidFill>
              </a:rPr>
              <a:t>Prime Superior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50" b="1" i="1" dirty="0">
                <a:solidFill>
                  <a:schemeClr val="bg1">
                    <a:lumMod val="65000"/>
                  </a:schemeClr>
                </a:solidFill>
              </a:rPr>
              <a:t>Range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 to have a product that will improve your plants however you grow</a:t>
            </a:r>
          </a:p>
          <a:p>
            <a:pPr algn="ctr"/>
            <a:endParaRPr lang="en-US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2073356-8BA0-42D2-BDAE-7B69C9F15EC5}"/>
              </a:ext>
            </a:extLst>
          </p:cNvPr>
          <p:cNvSpPr txBox="1"/>
          <p:nvPr/>
        </p:nvSpPr>
        <p:spPr>
          <a:xfrm>
            <a:off x="3178555" y="644066"/>
            <a:ext cx="613301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Grow Superior!</a:t>
            </a:r>
          </a:p>
        </p:txBody>
      </p:sp>
    </p:spTree>
    <p:extLst>
      <p:ext uri="{BB962C8B-B14F-4D97-AF65-F5344CB8AC3E}">
        <p14:creationId xmlns:p14="http://schemas.microsoft.com/office/powerpoint/2010/main" val="2329039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4D2BDE0-88EE-420C-841B-5ADEEE5E6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636"/>
            <a:ext cx="12192000" cy="58187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B6DB03-BB66-4AC8-AEB3-8554AFFE32A0}"/>
              </a:ext>
            </a:extLst>
          </p:cNvPr>
          <p:cNvSpPr txBox="1"/>
          <p:nvPr/>
        </p:nvSpPr>
        <p:spPr>
          <a:xfrm>
            <a:off x="2052084" y="222909"/>
            <a:ext cx="8995144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rgbClr val="3066DB"/>
                </a:solidFill>
                <a:effectLst/>
                <a:latin typeface="Public Sans"/>
              </a:rPr>
              <a:t>What is </a:t>
            </a:r>
            <a:r>
              <a:rPr lang="en-US" b="1" i="1" dirty="0">
                <a:solidFill>
                  <a:srgbClr val="3066DB"/>
                </a:solidFill>
                <a:effectLst/>
                <a:latin typeface="Public Sans"/>
              </a:rPr>
              <a:t>Beauveria </a:t>
            </a:r>
            <a:r>
              <a:rPr lang="en-US" b="1" i="1" dirty="0" err="1">
                <a:solidFill>
                  <a:srgbClr val="3066DB"/>
                </a:solidFill>
                <a:effectLst/>
                <a:latin typeface="Public Sans"/>
              </a:rPr>
              <a:t>bassiana</a:t>
            </a:r>
            <a:r>
              <a:rPr lang="en-US" b="1" i="0" dirty="0">
                <a:solidFill>
                  <a:srgbClr val="3066DB"/>
                </a:solidFill>
                <a:effectLst/>
                <a:latin typeface="Public Sans"/>
              </a:rPr>
              <a:t>?</a:t>
            </a:r>
          </a:p>
          <a:p>
            <a:pPr algn="ctr"/>
            <a:endParaRPr lang="en-US" sz="800" b="1" i="0" dirty="0">
              <a:solidFill>
                <a:srgbClr val="3066DB"/>
              </a:solidFill>
              <a:effectLst/>
              <a:latin typeface="Public Sans"/>
            </a:endParaRPr>
          </a:p>
          <a:p>
            <a:pPr algn="ctr"/>
            <a:r>
              <a:rPr lang="en-US" b="0" dirty="0">
                <a:solidFill>
                  <a:srgbClr val="666666"/>
                </a:solidFill>
                <a:effectLst/>
                <a:latin typeface="Public Sans"/>
              </a:rPr>
              <a:t>The </a:t>
            </a:r>
            <a:r>
              <a:rPr lang="en-US" b="0" i="0" dirty="0">
                <a:solidFill>
                  <a:srgbClr val="666666"/>
                </a:solidFill>
                <a:effectLst/>
                <a:latin typeface="Public Sans"/>
              </a:rPr>
              <a:t>Prime Superior Range of products contain our proprietary strain of </a:t>
            </a:r>
            <a:r>
              <a:rPr lang="en-US" b="0" i="1" dirty="0">
                <a:solidFill>
                  <a:srgbClr val="666666"/>
                </a:solidFill>
                <a:effectLst/>
                <a:latin typeface="Public Sans"/>
              </a:rPr>
              <a:t>Beauveria </a:t>
            </a:r>
            <a:r>
              <a:rPr lang="en-US" b="0" i="1" dirty="0" err="1">
                <a:solidFill>
                  <a:srgbClr val="666666"/>
                </a:solidFill>
                <a:effectLst/>
                <a:latin typeface="Public Sans"/>
              </a:rPr>
              <a:t>bassiana</a:t>
            </a:r>
            <a:r>
              <a:rPr lang="en-US" b="0" i="1" dirty="0">
                <a:solidFill>
                  <a:srgbClr val="666666"/>
                </a:solidFill>
                <a:effectLst/>
                <a:latin typeface="Public Sans"/>
              </a:rPr>
              <a:t>.</a:t>
            </a:r>
          </a:p>
          <a:p>
            <a:pPr algn="ctr"/>
            <a:endParaRPr lang="en-US" sz="800" b="0" i="1" dirty="0">
              <a:solidFill>
                <a:srgbClr val="666666"/>
              </a:solidFill>
              <a:effectLst/>
              <a:latin typeface="Public Sans"/>
            </a:endParaRPr>
          </a:p>
          <a:p>
            <a:pPr algn="ctr"/>
            <a:r>
              <a:rPr lang="en-US" dirty="0">
                <a:solidFill>
                  <a:srgbClr val="666666"/>
                </a:solidFill>
                <a:latin typeface="Public Sans"/>
              </a:rPr>
              <a:t>Beauveria </a:t>
            </a:r>
            <a:r>
              <a:rPr lang="en-US" dirty="0" err="1">
                <a:solidFill>
                  <a:srgbClr val="666666"/>
                </a:solidFill>
                <a:latin typeface="Public Sans"/>
              </a:rPr>
              <a:t>bassiana</a:t>
            </a:r>
            <a:r>
              <a:rPr lang="en-US" dirty="0">
                <a:solidFill>
                  <a:srgbClr val="666666"/>
                </a:solidFill>
                <a:latin typeface="Public Sans"/>
              </a:rPr>
              <a:t> is a safe</a:t>
            </a:r>
            <a:r>
              <a:rPr lang="en-US" b="0" i="0" dirty="0">
                <a:solidFill>
                  <a:srgbClr val="666666"/>
                </a:solidFill>
                <a:effectLst/>
                <a:latin typeface="Public Sans"/>
              </a:rPr>
              <a:t> fungus that grows naturally in soils throughout the world. </a:t>
            </a:r>
          </a:p>
          <a:p>
            <a:pPr algn="ctr"/>
            <a:endParaRPr lang="en-US" sz="800" b="0" i="0" dirty="0">
              <a:solidFill>
                <a:srgbClr val="666666"/>
              </a:solidFill>
              <a:effectLst/>
              <a:latin typeface="Public Sans"/>
            </a:endParaRPr>
          </a:p>
          <a:p>
            <a:pPr algn="ctr"/>
            <a:r>
              <a:rPr lang="en-US" b="0" i="0" dirty="0">
                <a:solidFill>
                  <a:srgbClr val="666666"/>
                </a:solidFill>
                <a:effectLst/>
                <a:latin typeface="Public Sans"/>
              </a:rPr>
              <a:t>It forms a symbiotic relationship with plants that can increase yields and quality.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894A37-FEC7-4341-A0EA-C6E5E9243D8B}"/>
              </a:ext>
            </a:extLst>
          </p:cNvPr>
          <p:cNvSpPr txBox="1"/>
          <p:nvPr/>
        </p:nvSpPr>
        <p:spPr>
          <a:xfrm>
            <a:off x="2115880" y="2313564"/>
            <a:ext cx="1477924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More Cannabinoids</a:t>
            </a:r>
          </a:p>
          <a:p>
            <a:pPr algn="ctr"/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15-25% increases in CBD, CBC, and CBG seen in field trials</a:t>
            </a:r>
          </a:p>
          <a:p>
            <a:pPr algn="ctr"/>
            <a:endParaRPr lang="en-US" sz="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4373DE-7714-4614-8BE5-81CD99A16A05}"/>
              </a:ext>
            </a:extLst>
          </p:cNvPr>
          <p:cNvSpPr txBox="1"/>
          <p:nvPr/>
        </p:nvSpPr>
        <p:spPr>
          <a:xfrm>
            <a:off x="4495802" y="2313564"/>
            <a:ext cx="1562984" cy="8925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More Terpenes</a:t>
            </a:r>
          </a:p>
          <a:p>
            <a:pPr algn="ctr"/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109% increase in total terpenes seen in field trials. </a:t>
            </a:r>
          </a:p>
          <a:p>
            <a:pPr algn="ctr"/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Many went from undetectable to detectable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BCA0BC-4BF4-4C23-9009-2ACFABF8D1C0}"/>
              </a:ext>
            </a:extLst>
          </p:cNvPr>
          <p:cNvSpPr txBox="1"/>
          <p:nvPr/>
        </p:nvSpPr>
        <p:spPr>
          <a:xfrm>
            <a:off x="2115880" y="3465501"/>
            <a:ext cx="1477924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More Growth</a:t>
            </a:r>
          </a:p>
          <a:p>
            <a:pPr algn="ctr"/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Treated plants were bigger with larger yields</a:t>
            </a:r>
          </a:p>
          <a:p>
            <a:pPr algn="ctr"/>
            <a:endParaRPr lang="en-US" sz="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00AC2B-6154-4882-87DA-F7E434B43472}"/>
              </a:ext>
            </a:extLst>
          </p:cNvPr>
          <p:cNvSpPr txBox="1"/>
          <p:nvPr/>
        </p:nvSpPr>
        <p:spPr>
          <a:xfrm>
            <a:off x="4495802" y="3465501"/>
            <a:ext cx="1562984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More Photosynthesis</a:t>
            </a:r>
          </a:p>
          <a:p>
            <a:pPr algn="ctr"/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Treated plants had a better color and more photosynthesis</a:t>
            </a:r>
          </a:p>
          <a:p>
            <a:pPr algn="ctr"/>
            <a:endParaRPr lang="en-US" sz="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BE7D24-B856-4F55-8278-77C8259CE477}"/>
              </a:ext>
            </a:extLst>
          </p:cNvPr>
          <p:cNvSpPr txBox="1"/>
          <p:nvPr/>
        </p:nvSpPr>
        <p:spPr>
          <a:xfrm>
            <a:off x="2115880" y="4617438"/>
            <a:ext cx="1477924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Larger Flowers</a:t>
            </a:r>
          </a:p>
          <a:p>
            <a:pPr algn="ctr"/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Treated plants had bigger flowers</a:t>
            </a:r>
          </a:p>
          <a:p>
            <a:pPr algn="ctr"/>
            <a:endParaRPr lang="en-US" sz="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69570E-6258-46E6-9387-CF370C610A14}"/>
              </a:ext>
            </a:extLst>
          </p:cNvPr>
          <p:cNvSpPr txBox="1"/>
          <p:nvPr/>
        </p:nvSpPr>
        <p:spPr>
          <a:xfrm>
            <a:off x="4458589" y="4617438"/>
            <a:ext cx="1637411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Larger Root System</a:t>
            </a:r>
          </a:p>
          <a:p>
            <a:pPr algn="ctr"/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Treated plants had larger root systems</a:t>
            </a:r>
          </a:p>
          <a:p>
            <a:pPr algn="ctr"/>
            <a:endParaRPr lang="en-US" sz="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Picture 12" descr="A close-up of a spray bottle&#10;&#10;Description automatically generated with low confidence">
            <a:extLst>
              <a:ext uri="{FF2B5EF4-FFF2-40B4-BE49-F238E27FC236}">
                <a16:creationId xmlns:a16="http://schemas.microsoft.com/office/drawing/2014/main" id="{86CBE63B-54FB-48A7-A0E1-07FCD7A8F5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02" y="2020186"/>
            <a:ext cx="458266" cy="966003"/>
          </a:xfrm>
          <a:prstGeom prst="rect">
            <a:avLst/>
          </a:prstGeom>
        </p:spPr>
      </p:pic>
      <p:pic>
        <p:nvPicPr>
          <p:cNvPr id="15" name="Picture 14" descr="A black can with yellow text&#10;&#10;Description automatically generated with low confidence">
            <a:extLst>
              <a:ext uri="{FF2B5EF4-FFF2-40B4-BE49-F238E27FC236}">
                <a16:creationId xmlns:a16="http://schemas.microsoft.com/office/drawing/2014/main" id="{459EA99E-8C3E-46F9-997D-C5F8F4FC3E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827" y="3505682"/>
            <a:ext cx="673053" cy="538628"/>
          </a:xfrm>
          <a:prstGeom prst="rect">
            <a:avLst/>
          </a:prstGeom>
        </p:spPr>
      </p:pic>
      <p:pic>
        <p:nvPicPr>
          <p:cNvPr id="17" name="Picture 16" descr="A can of food&#10;&#10;Description automatically generated with low confidence">
            <a:extLst>
              <a:ext uri="{FF2B5EF4-FFF2-40B4-BE49-F238E27FC236}">
                <a16:creationId xmlns:a16="http://schemas.microsoft.com/office/drawing/2014/main" id="{721938DC-B377-44B3-AB3E-37EE3E3C54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452" y="4617438"/>
            <a:ext cx="661428" cy="548266"/>
          </a:xfrm>
          <a:prstGeom prst="rect">
            <a:avLst/>
          </a:prstGeom>
        </p:spPr>
      </p:pic>
      <p:pic>
        <p:nvPicPr>
          <p:cNvPr id="18" name="Picture 17" descr="A picture containing calendar&#10;&#10;Description automatically generated">
            <a:extLst>
              <a:ext uri="{FF2B5EF4-FFF2-40B4-BE49-F238E27FC236}">
                <a16:creationId xmlns:a16="http://schemas.microsoft.com/office/drawing/2014/main" id="{8EFF92BD-F69E-407E-BE91-BF023D6CAA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154" y="2093637"/>
            <a:ext cx="336987" cy="892552"/>
          </a:xfrm>
          <a:prstGeom prst="rect">
            <a:avLst/>
          </a:prstGeom>
        </p:spPr>
      </p:pic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706DC4E3-F750-4AFA-8728-B9F6F73A81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939" y="3153329"/>
            <a:ext cx="849416" cy="1112304"/>
          </a:xfrm>
          <a:prstGeom prst="rect">
            <a:avLst/>
          </a:prstGeom>
        </p:spPr>
      </p:pic>
      <p:pic>
        <p:nvPicPr>
          <p:cNvPr id="22" name="Picture 21" descr="A picture containing text, indoor, kitchen appliance&#10;&#10;Description automatically generated">
            <a:extLst>
              <a:ext uri="{FF2B5EF4-FFF2-40B4-BE49-F238E27FC236}">
                <a16:creationId xmlns:a16="http://schemas.microsoft.com/office/drawing/2014/main" id="{C2545C57-6A64-47E6-984F-4AE615BB18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758" y="4239276"/>
            <a:ext cx="988081" cy="138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72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F7EC9ED3-0833-4DEC-9528-35F213997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195"/>
            <a:ext cx="12192000" cy="589361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F79A038-B8B8-45C7-A98C-D60826B076CA}"/>
              </a:ext>
            </a:extLst>
          </p:cNvPr>
          <p:cNvSpPr/>
          <p:nvPr/>
        </p:nvSpPr>
        <p:spPr>
          <a:xfrm>
            <a:off x="5513754" y="2708031"/>
            <a:ext cx="1559169" cy="15513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FEA1B4-97B5-41BA-A9AA-948AE1CBD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030" y="3000119"/>
            <a:ext cx="1180616" cy="8577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0642ED-5939-4CC7-A590-D2FB73141C99}"/>
              </a:ext>
            </a:extLst>
          </p:cNvPr>
          <p:cNvSpPr txBox="1"/>
          <p:nvPr/>
        </p:nvSpPr>
        <p:spPr>
          <a:xfrm>
            <a:off x="3317311" y="1130827"/>
            <a:ext cx="6055597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Choose Your Grow</a:t>
            </a:r>
          </a:p>
          <a:p>
            <a:pPr algn="ctr"/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C5D734-835E-4BF0-A463-D1411FE6E5F6}"/>
              </a:ext>
            </a:extLst>
          </p:cNvPr>
          <p:cNvSpPr txBox="1"/>
          <p:nvPr/>
        </p:nvSpPr>
        <p:spPr>
          <a:xfrm>
            <a:off x="3265539" y="1793680"/>
            <a:ext cx="6055597" cy="415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We designed the </a:t>
            </a:r>
            <a:r>
              <a:rPr lang="en-US" sz="1050" b="1" i="1" dirty="0">
                <a:solidFill>
                  <a:schemeClr val="bg1">
                    <a:lumMod val="65000"/>
                  </a:schemeClr>
                </a:solidFill>
              </a:rPr>
              <a:t>Prime Superior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50" b="1" i="1" dirty="0">
                <a:solidFill>
                  <a:schemeClr val="bg1">
                    <a:lumMod val="65000"/>
                  </a:schemeClr>
                </a:solidFill>
              </a:rPr>
              <a:t>Range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 to have a product you can use whatever and however you grow!</a:t>
            </a:r>
          </a:p>
          <a:p>
            <a:pPr algn="ctr"/>
            <a:endParaRPr lang="en-US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18AA46-830C-4753-948B-0E91843053CB}"/>
              </a:ext>
            </a:extLst>
          </p:cNvPr>
          <p:cNvSpPr txBox="1"/>
          <p:nvPr/>
        </p:nvSpPr>
        <p:spPr>
          <a:xfrm>
            <a:off x="5893193" y="4364481"/>
            <a:ext cx="903832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B050"/>
                </a:solidFill>
              </a:rPr>
              <a:t>Seeds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776244-C97E-4B1C-8666-4CDAB7D9E90C}"/>
              </a:ext>
            </a:extLst>
          </p:cNvPr>
          <p:cNvSpPr txBox="1"/>
          <p:nvPr/>
        </p:nvSpPr>
        <p:spPr>
          <a:xfrm>
            <a:off x="4885509" y="4770534"/>
            <a:ext cx="279545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Growing superior plants from seeds with </a:t>
            </a:r>
            <a:r>
              <a:rPr lang="en-US" sz="1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Prime Superior Seed  </a:t>
            </a:r>
            <a:r>
              <a: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is extremely simple and quick.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AB0A17-80DF-42FA-ACFF-8E6626BA60C7}"/>
              </a:ext>
            </a:extLst>
          </p:cNvPr>
          <p:cNvSpPr txBox="1"/>
          <p:nvPr/>
        </p:nvSpPr>
        <p:spPr>
          <a:xfrm>
            <a:off x="2714564" y="4370390"/>
            <a:ext cx="903832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B050"/>
                </a:solidFill>
              </a:rPr>
              <a:t>Clones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FC05A8-B6F5-4F66-BD58-BE7D3B417196}"/>
              </a:ext>
            </a:extLst>
          </p:cNvPr>
          <p:cNvSpPr txBox="1"/>
          <p:nvPr/>
        </p:nvSpPr>
        <p:spPr>
          <a:xfrm>
            <a:off x="1706880" y="4763380"/>
            <a:ext cx="291701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Create the best clones with </a:t>
            </a:r>
            <a:r>
              <a:rPr lang="en-US" sz="1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Prime Superior Clone</a:t>
            </a:r>
            <a:r>
              <a: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ctr"/>
            <a:r>
              <a: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world’s first inoculation honey.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4185BB-49D5-4797-835C-0087D123AC7E}"/>
              </a:ext>
            </a:extLst>
          </p:cNvPr>
          <p:cNvSpPr txBox="1"/>
          <p:nvPr/>
        </p:nvSpPr>
        <p:spPr>
          <a:xfrm>
            <a:off x="8311991" y="4377787"/>
            <a:ext cx="2610712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B050"/>
                </a:solidFill>
              </a:rPr>
              <a:t>Adult/Mother Plants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57C707-3EC9-44E6-8F60-1D0B345F6F4E}"/>
              </a:ext>
            </a:extLst>
          </p:cNvPr>
          <p:cNvSpPr txBox="1"/>
          <p:nvPr/>
        </p:nvSpPr>
        <p:spPr>
          <a:xfrm>
            <a:off x="8127252" y="4789506"/>
            <a:ext cx="305455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Your adult plants benefit immensely when treated with Prime Superior Drench, especially mother Plants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A74FAE8-1B0F-44D4-8E2F-07C3B5D91369}"/>
              </a:ext>
            </a:extLst>
          </p:cNvPr>
          <p:cNvSpPr/>
          <p:nvPr/>
        </p:nvSpPr>
        <p:spPr>
          <a:xfrm>
            <a:off x="2306062" y="2708031"/>
            <a:ext cx="1559169" cy="15513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knife on a blade of grass&#10;&#10;Description automatically generated with low confidence">
            <a:extLst>
              <a:ext uri="{FF2B5EF4-FFF2-40B4-BE49-F238E27FC236}">
                <a16:creationId xmlns:a16="http://schemas.microsoft.com/office/drawing/2014/main" id="{93E0A55E-73B7-447A-B48E-EFFD160C6A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062" y="2681416"/>
            <a:ext cx="160972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08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4260</TotalTime>
  <Words>282</Words>
  <Application>Microsoft Office PowerPoint</Application>
  <PresentationFormat>Widescreen</PresentationFormat>
  <Paragraphs>66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Public Sans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Rushton</dc:creator>
  <cp:lastModifiedBy>Paul Rushton</cp:lastModifiedBy>
  <cp:revision>19</cp:revision>
  <dcterms:created xsi:type="dcterms:W3CDTF">2021-12-06T16:54:16Z</dcterms:created>
  <dcterms:modified xsi:type="dcterms:W3CDTF">2022-01-20T18:25:17Z</dcterms:modified>
</cp:coreProperties>
</file>